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88" r:id="rId4"/>
    <p:sldId id="320" r:id="rId5"/>
    <p:sldId id="289" r:id="rId6"/>
    <p:sldId id="290" r:id="rId7"/>
    <p:sldId id="292" r:id="rId8"/>
    <p:sldId id="293" r:id="rId9"/>
    <p:sldId id="294" r:id="rId10"/>
    <p:sldId id="315" r:id="rId11"/>
    <p:sldId id="295" r:id="rId12"/>
    <p:sldId id="316" r:id="rId13"/>
    <p:sldId id="296" r:id="rId14"/>
    <p:sldId id="317" r:id="rId15"/>
    <p:sldId id="318" r:id="rId16"/>
    <p:sldId id="298" r:id="rId17"/>
    <p:sldId id="299" r:id="rId18"/>
    <p:sldId id="300" r:id="rId19"/>
    <p:sldId id="302" r:id="rId20"/>
    <p:sldId id="303" r:id="rId21"/>
    <p:sldId id="311" r:id="rId22"/>
    <p:sldId id="304" r:id="rId23"/>
    <p:sldId id="305" r:id="rId24"/>
    <p:sldId id="308" r:id="rId25"/>
    <p:sldId id="309" r:id="rId26"/>
    <p:sldId id="312" r:id="rId27"/>
    <p:sldId id="313" r:id="rId28"/>
    <p:sldId id="314" r:id="rId29"/>
    <p:sldId id="286" r:id="rId3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3300"/>
    <a:srgbClr val="422C16"/>
    <a:srgbClr val="0C788E"/>
    <a:srgbClr val="006666"/>
    <a:srgbClr val="0099CC"/>
    <a:srgbClr val="3366CC"/>
    <a:srgbClr val="66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323" autoAdjust="0"/>
    <p:restoredTop sz="96929" autoAdjust="0"/>
  </p:normalViewPr>
  <p:slideViewPr>
    <p:cSldViewPr>
      <p:cViewPr varScale="1">
        <p:scale>
          <a:sx n="97" d="100"/>
          <a:sy n="97" d="100"/>
        </p:scale>
        <p:origin x="-114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03038-9010-43F6-B8A8-962A7C043CCE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06E48-FD87-4A92-BF7E-0CCC9B2937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19250" y="1142984"/>
            <a:ext cx="5832475" cy="1643074"/>
          </a:xfrm>
        </p:spPr>
        <p:txBody>
          <a:bodyPr/>
          <a:lstStyle/>
          <a:p>
            <a:r>
              <a:rPr lang="ru-RU" sz="4800" b="1" dirty="0">
                <a:solidFill>
                  <a:srgbClr val="663300"/>
                </a:solidFill>
              </a:rPr>
              <a:t/>
            </a:r>
            <a:br>
              <a:rPr lang="ru-RU" sz="4800" b="1" dirty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Создание развивающей среды в детском саду для формирования экологического потребительского поведения у дошкольников</a:t>
            </a:r>
            <a:r>
              <a:rPr lang="ru-RU" b="1" dirty="0" smtClean="0">
                <a:solidFill>
                  <a:srgbClr val="663300"/>
                </a:solidFill>
              </a:rPr>
              <a:t/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sz="2800" b="1" dirty="0" smtClean="0">
                <a:solidFill>
                  <a:srgbClr val="663300"/>
                </a:solidFill>
              </a:rPr>
              <a:t/>
            </a:r>
            <a:br>
              <a:rPr lang="ru-RU" sz="2800" b="1" dirty="0" smtClean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r>
              <a:rPr lang="ru-RU" sz="4800" b="1" dirty="0">
                <a:solidFill>
                  <a:srgbClr val="663300"/>
                </a:solidFill>
              </a:rPr>
              <a:t/>
            </a:r>
            <a:br>
              <a:rPr lang="ru-RU" sz="4800" b="1" dirty="0">
                <a:solidFill>
                  <a:srgbClr val="663300"/>
                </a:solidFill>
              </a:rPr>
            </a:br>
            <a:r>
              <a:rPr lang="ru-RU" sz="4800" b="1" dirty="0" smtClean="0">
                <a:solidFill>
                  <a:srgbClr val="663300"/>
                </a:solidFill>
              </a:rPr>
              <a:t/>
            </a:r>
            <a:br>
              <a:rPr lang="ru-RU" sz="4800" b="1" dirty="0" smtClean="0">
                <a:solidFill>
                  <a:srgbClr val="663300"/>
                </a:solidFill>
              </a:rPr>
            </a:br>
            <a:endParaRPr lang="es-ES" sz="4800" b="1" dirty="0">
              <a:solidFill>
                <a:srgbClr val="66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6578" y="6643710"/>
            <a:ext cx="2357422" cy="214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Prezentacii.com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472" y="5214951"/>
            <a:ext cx="771530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663300"/>
                </a:solidFill>
              </a:rPr>
              <a:t> </a:t>
            </a:r>
            <a:r>
              <a:rPr lang="ru-RU" sz="1400" b="1" dirty="0" smtClean="0">
                <a:solidFill>
                  <a:srgbClr val="663300"/>
                </a:solidFill>
              </a:rPr>
              <a:t>Заведующий МАДОУ Детский сад № 69 ГО г. Уфа РБ</a:t>
            </a:r>
          </a:p>
          <a:p>
            <a:pPr algn="r"/>
            <a:r>
              <a:rPr lang="ru-RU" sz="1400" b="1" dirty="0" smtClean="0">
                <a:solidFill>
                  <a:srgbClr val="663300"/>
                </a:solidFill>
              </a:rPr>
              <a:t>В.А. </a:t>
            </a:r>
            <a:r>
              <a:rPr lang="ru-RU" sz="1400" b="1" dirty="0" err="1" smtClean="0">
                <a:solidFill>
                  <a:srgbClr val="663300"/>
                </a:solidFill>
              </a:rPr>
              <a:t>Частоступова</a:t>
            </a:r>
            <a:endParaRPr lang="ru-RU" sz="1400" b="1" dirty="0" smtClean="0">
              <a:solidFill>
                <a:srgbClr val="663300"/>
              </a:solidFill>
            </a:endParaRPr>
          </a:p>
          <a:p>
            <a:pPr algn="r"/>
            <a:r>
              <a:rPr lang="ru-RU" sz="1400" b="1" dirty="0" smtClean="0">
                <a:solidFill>
                  <a:srgbClr val="663300"/>
                </a:solidFill>
              </a:rPr>
              <a:t>Старший воспитатель МАДОУ Детский сад № 69 ГО г. Уфа РБ</a:t>
            </a:r>
          </a:p>
          <a:p>
            <a:pPr algn="r"/>
            <a:r>
              <a:rPr lang="ru-RU" sz="1400" b="1" dirty="0" smtClean="0">
                <a:solidFill>
                  <a:srgbClr val="663300"/>
                </a:solidFill>
              </a:rPr>
              <a:t>Е.В.Афанасьева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:\IMG_4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0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RA55zKrhpQI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7"/>
            <a:ext cx="8572559" cy="478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:\IMG_1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6034617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IMG_5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643997" cy="4643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:\IMG_5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929090" cy="4786346"/>
          </a:xfrm>
          <a:prstGeom prst="rect">
            <a:avLst/>
          </a:prstGeom>
          <a:noFill/>
        </p:spPr>
      </p:pic>
      <p:pic>
        <p:nvPicPr>
          <p:cNvPr id="23555" name="Picture 3" descr="H:\IMG_5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7166"/>
            <a:ext cx="3857652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:\IMG_49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233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7"/>
            <a:ext cx="8572559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Проект «Умный мусор»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3643338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Цель Проекта: </a:t>
            </a:r>
          </a:p>
          <a:p>
            <a:pPr>
              <a:buNone/>
            </a:pPr>
            <a:r>
              <a:rPr lang="ru-RU" sz="2400" dirty="0" smtClean="0">
                <a:solidFill>
                  <a:srgbClr val="003399"/>
                </a:solidFill>
              </a:rPr>
              <a:t>-знакомство детей с принципами сбора и утилизации бытовых отходов;</a:t>
            </a:r>
          </a:p>
          <a:p>
            <a:pPr>
              <a:buNone/>
            </a:pPr>
            <a:r>
              <a:rPr lang="ru-RU" sz="2400" dirty="0" smtClean="0">
                <a:solidFill>
                  <a:srgbClr val="003399"/>
                </a:solidFill>
              </a:rPr>
              <a:t>- понимание детьми, что скопление мусора – это проблема, которую нужно решать всем людям;</a:t>
            </a:r>
          </a:p>
          <a:p>
            <a:pPr>
              <a:buNone/>
            </a:pPr>
            <a:r>
              <a:rPr lang="ru-RU" sz="2400" dirty="0" smtClean="0">
                <a:solidFill>
                  <a:srgbClr val="003399"/>
                </a:solidFill>
              </a:rPr>
              <a:t>- умение сортировать мусор из разного материала;</a:t>
            </a:r>
          </a:p>
          <a:p>
            <a:pPr>
              <a:buNone/>
            </a:pPr>
            <a:r>
              <a:rPr lang="ru-RU" sz="2400" dirty="0" smtClean="0">
                <a:solidFill>
                  <a:srgbClr val="003399"/>
                </a:solidFill>
              </a:rPr>
              <a:t>- применять полученные знания и умения в поведении.</a:t>
            </a:r>
            <a:endParaRPr lang="ru-RU" sz="2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IMG_5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731689" cy="4786346"/>
          </a:xfrm>
          <a:prstGeom prst="rect">
            <a:avLst/>
          </a:prstGeom>
          <a:noFill/>
        </p:spPr>
      </p:pic>
      <p:pic>
        <p:nvPicPr>
          <p:cNvPr id="10243" name="Picture 3" descr="H:\IMG_4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57166"/>
            <a:ext cx="4714908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/>
          <a:lstStyle/>
          <a:p>
            <a:endParaRPr lang="ru-RU" sz="2400" dirty="0" smtClean="0">
              <a:solidFill>
                <a:srgbClr val="7030A0"/>
              </a:solidFill>
            </a:endParaRPr>
          </a:p>
        </p:txBody>
      </p:sp>
      <p:pic>
        <p:nvPicPr>
          <p:cNvPr id="11267" name="Picture 3" descr="H:\IMG_26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357166"/>
            <a:ext cx="8286808" cy="48577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643074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500042"/>
          <a:ext cx="8572560" cy="5500726"/>
        </p:xfrm>
        <a:graphic>
          <a:graphicData uri="http://schemas.openxmlformats.org/drawingml/2006/table">
            <a:tbl>
              <a:tblPr/>
              <a:tblGrid>
                <a:gridCol w="8572560"/>
              </a:tblGrid>
              <a:tr h="55007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:\pamiatkadliaroditielieiekologichieskoievospitaniiedoshkolnikov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1787895" cy="1787895"/>
          </a:xfrm>
          <a:prstGeom prst="rect">
            <a:avLst/>
          </a:prstGeom>
          <a:noFill/>
        </p:spPr>
      </p:pic>
      <p:pic>
        <p:nvPicPr>
          <p:cNvPr id="1027" name="Picture 3" descr="H:\jekologicheskoe-vospitanie-rebe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57166"/>
            <a:ext cx="6357982" cy="4471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797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IMG_4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9"/>
            <a:ext cx="8715435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lSK_y4rgD-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7"/>
            <a:ext cx="8643997" cy="4786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/>
          <a:lstStyle/>
          <a:p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2400" dirty="0"/>
          </a:p>
        </p:txBody>
      </p:sp>
      <p:pic>
        <p:nvPicPr>
          <p:cNvPr id="13314" name="Picture 2" descr="G:\Е.В\лето 2018\IMG_3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57166"/>
            <a:ext cx="3786213" cy="4786346"/>
          </a:xfrm>
          <a:prstGeom prst="rect">
            <a:avLst/>
          </a:prstGeom>
          <a:noFill/>
        </p:spPr>
      </p:pic>
      <p:pic>
        <p:nvPicPr>
          <p:cNvPr id="13315" name="Picture 3" descr="G:\Е.В\лето 2018\IMG_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8604"/>
            <a:ext cx="6143636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G:\Е.В\лето 2018\IMG_3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57166"/>
            <a:ext cx="4357718" cy="4643470"/>
          </a:xfrm>
          <a:prstGeom prst="rect">
            <a:avLst/>
          </a:prstGeom>
          <a:noFill/>
        </p:spPr>
      </p:pic>
      <p:pic>
        <p:nvPicPr>
          <p:cNvPr id="14339" name="Picture 3" descr="G:\Е.В\лето 2018\IMG_3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28670"/>
            <a:ext cx="4286248" cy="4286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6386" name="Picture 2" descr="H:\IMG_3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7"/>
            <a:ext cx="8786873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:\МАДОУ 69 суббот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7"/>
            <a:ext cx="764386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:\IMG_45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0042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:\IMG_4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716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:\7666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0112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46158"/>
          </a:xfrm>
        </p:spPr>
        <p:txBody>
          <a:bodyPr/>
          <a:lstStyle/>
          <a:p>
            <a:r>
              <a:rPr lang="ru-RU" sz="2400" smtClean="0">
                <a:solidFill>
                  <a:srgbClr val="7030A0"/>
                </a:solidFill>
              </a:rPr>
              <a:t/>
            </a:r>
            <a:br>
              <a:rPr lang="ru-RU" sz="2400" smtClean="0">
                <a:solidFill>
                  <a:srgbClr val="7030A0"/>
                </a:solidFill>
              </a:rPr>
            </a:br>
            <a:r>
              <a:rPr lang="ru-RU" sz="2400" smtClean="0">
                <a:solidFill>
                  <a:srgbClr val="7030A0"/>
                </a:solidFill>
              </a:rPr>
              <a:t/>
            </a:r>
            <a:br>
              <a:rPr lang="ru-RU" sz="2400" smtClean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i="1" dirty="0" smtClean="0"/>
          </a:p>
          <a:p>
            <a:pPr algn="ctr">
              <a:buNone/>
            </a:pPr>
            <a:r>
              <a:rPr lang="ru-RU" i="1" dirty="0" smtClean="0"/>
              <a:t>Спасибо за внимание!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11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448532" cy="2191056"/>
          </a:xfrm>
          <a:prstGeom prst="rect">
            <a:avLst/>
          </a:prstGeom>
          <a:noFill/>
        </p:spPr>
      </p:pic>
      <p:pic>
        <p:nvPicPr>
          <p:cNvPr id="1027" name="Picture 3" descr="H:\img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36" y="357166"/>
            <a:ext cx="5572164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658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35824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9"/>
            <a:ext cx="850112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7030A0"/>
                </a:solidFill>
              </a:rPr>
              <a:t/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br>
              <a:rPr lang="ru-RU" sz="2400" b="1" i="1" dirty="0" smtClean="0">
                <a:solidFill>
                  <a:srgbClr val="7030A0"/>
                </a:solidFill>
              </a:rPr>
            </a:br>
            <a:r>
              <a:rPr lang="ru-RU" sz="2400" b="1" i="1" u="sng" dirty="0" smtClean="0">
                <a:solidFill>
                  <a:srgbClr val="7030A0"/>
                </a:solidFill>
              </a:rPr>
              <a:t/>
            </a:r>
            <a:br>
              <a:rPr lang="ru-RU" sz="2400" b="1" i="1" u="sng" dirty="0" smtClean="0">
                <a:solidFill>
                  <a:srgbClr val="7030A0"/>
                </a:solidFill>
              </a:rPr>
            </a:br>
            <a:endParaRPr lang="ru-RU" sz="2400" b="1" i="1" u="sng" dirty="0">
              <a:solidFill>
                <a:srgbClr val="7030A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Определенные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экологические запреты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абсолютно необходимы. Сомневаться в этом – значит делать, пусть и неосознанную, но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уступку</a:t>
            </a:r>
            <a:r>
              <a:rPr lang="ru-RU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потребительскому отношению к природе.</a:t>
            </a:r>
          </a:p>
          <a:p>
            <a:pPr>
              <a:buNone/>
            </a:pPr>
            <a:endParaRPr lang="ru-RU" sz="2400" i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«Обрушивать»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эти запреты на ребенка нельзя. Нужна целенаправленная, кропотливая работа, сориентированная на то, чтобы правила поведения в природе были осознанны, прочувствованны.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SCN8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4143403" cy="4929221"/>
          </a:xfrm>
          <a:prstGeom prst="rect">
            <a:avLst/>
          </a:prstGeom>
          <a:noFill/>
        </p:spPr>
      </p:pic>
      <p:pic>
        <p:nvPicPr>
          <p:cNvPr id="4099" name="Picture 3" descr="H:\DSC_4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57203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IMG_4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7"/>
            <a:ext cx="8501121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IMG_4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357166"/>
            <a:ext cx="4071965" cy="4714908"/>
          </a:xfrm>
          <a:prstGeom prst="rect">
            <a:avLst/>
          </a:prstGeom>
          <a:noFill/>
        </p:spPr>
      </p:pic>
      <p:pic>
        <p:nvPicPr>
          <p:cNvPr id="6147" name="Picture 3" descr="H:\IMG_4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50059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8352</TotalTime>
  <Words>145</Words>
  <Application>Microsoft Office PowerPoint</Application>
  <PresentationFormat>Экран (4:3)</PresentationFormat>
  <Paragraphs>23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Diseño predeterminado</vt:lpstr>
      <vt:lpstr>     Создание развивающей среды в детском саду для формирования экологического потребительского поведения у дошкольников     </vt:lpstr>
      <vt:lpstr>     </vt:lpstr>
      <vt:lpstr>Слайд 3</vt:lpstr>
      <vt:lpstr>Слайд 4</vt:lpstr>
      <vt:lpstr>Слайд 5</vt:lpstr>
      <vt:lpstr>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Проект «Умный мусор»</vt:lpstr>
      <vt:lpstr>Слайд 18</vt:lpstr>
      <vt:lpstr>Слайд 19</vt:lpstr>
      <vt:lpstr>Слайд 20</vt:lpstr>
      <vt:lpstr>Слайд 21</vt:lpstr>
      <vt:lpstr>  </vt:lpstr>
      <vt:lpstr>Слайд 23</vt:lpstr>
      <vt:lpstr> </vt:lpstr>
      <vt:lpstr>Слайд 25</vt:lpstr>
      <vt:lpstr>Слайд 26</vt:lpstr>
      <vt:lpstr>Слайд 27</vt:lpstr>
      <vt:lpstr>Слайд 28</vt:lpstr>
      <vt:lpstr>  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</cp:lastModifiedBy>
  <cp:revision>1040</cp:revision>
  <cp:lastPrinted>2013-08-12T09:17:58Z</cp:lastPrinted>
  <dcterms:created xsi:type="dcterms:W3CDTF">2010-05-23T14:28:12Z</dcterms:created>
  <dcterms:modified xsi:type="dcterms:W3CDTF">2022-04-11T09:21:00Z</dcterms:modified>
</cp:coreProperties>
</file>